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1" r:id="rId7"/>
    <p:sldId id="262" r:id="rId8"/>
    <p:sldId id="263" r:id="rId9"/>
    <p:sldId id="264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0000"/>
    <a:srgbClr val="F5E9ED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055018-608F-431B-8826-B3820D0B0B47}" v="8" dt="2023-02-21T20:07:44.6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ty, Elizabeth D" userId="9ca630a8-920c-45cb-bd2e-44e2156d7f85" providerId="ADAL" clId="{A7055018-608F-431B-8826-B3820D0B0B47}"/>
    <pc:docChg chg="custSel modSld">
      <pc:chgData name="Petty, Elizabeth D" userId="9ca630a8-920c-45cb-bd2e-44e2156d7f85" providerId="ADAL" clId="{A7055018-608F-431B-8826-B3820D0B0B47}" dt="2023-03-23T18:35:41.993" v="33" actId="20577"/>
      <pc:docMkLst>
        <pc:docMk/>
      </pc:docMkLst>
      <pc:sldChg chg="addSp delSp modSp mod">
        <pc:chgData name="Petty, Elizabeth D" userId="9ca630a8-920c-45cb-bd2e-44e2156d7f85" providerId="ADAL" clId="{A7055018-608F-431B-8826-B3820D0B0B47}" dt="2023-02-21T20:07:30.505" v="8"/>
        <pc:sldMkLst>
          <pc:docMk/>
          <pc:sldMk cId="2557222681" sldId="256"/>
        </pc:sldMkLst>
        <pc:spChg chg="add del mod">
          <ac:chgData name="Petty, Elizabeth D" userId="9ca630a8-920c-45cb-bd2e-44e2156d7f85" providerId="ADAL" clId="{A7055018-608F-431B-8826-B3820D0B0B47}" dt="2023-02-21T20:07:30.505" v="8"/>
          <ac:spMkLst>
            <pc:docMk/>
            <pc:sldMk cId="2557222681" sldId="256"/>
            <ac:spMk id="6" creationId="{F2ED73D4-3A93-475B-8385-F4DCCAF0663E}"/>
          </ac:spMkLst>
        </pc:spChg>
        <pc:picChg chg="add mod">
          <ac:chgData name="Petty, Elizabeth D" userId="9ca630a8-920c-45cb-bd2e-44e2156d7f85" providerId="ADAL" clId="{A7055018-608F-431B-8826-B3820D0B0B47}" dt="2023-02-21T20:07:27.038" v="6" actId="1076"/>
          <ac:picMkLst>
            <pc:docMk/>
            <pc:sldMk cId="2557222681" sldId="256"/>
            <ac:picMk id="5" creationId="{E2EEE817-1A64-4A18-B790-6FD7B0484CC5}"/>
          </ac:picMkLst>
        </pc:picChg>
      </pc:sldChg>
      <pc:sldChg chg="addSp modSp mod">
        <pc:chgData name="Petty, Elizabeth D" userId="9ca630a8-920c-45cb-bd2e-44e2156d7f85" providerId="ADAL" clId="{A7055018-608F-431B-8826-B3820D0B0B47}" dt="2023-03-23T18:35:41.993" v="33" actId="20577"/>
        <pc:sldMkLst>
          <pc:docMk/>
          <pc:sldMk cId="2895178023" sldId="257"/>
        </pc:sldMkLst>
        <pc:spChg chg="mod">
          <ac:chgData name="Petty, Elizabeth D" userId="9ca630a8-920c-45cb-bd2e-44e2156d7f85" providerId="ADAL" clId="{A7055018-608F-431B-8826-B3820D0B0B47}" dt="2023-03-23T18:35:41.993" v="33" actId="20577"/>
          <ac:spMkLst>
            <pc:docMk/>
            <pc:sldMk cId="2895178023" sldId="257"/>
            <ac:spMk id="2" creationId="{8FFF5410-A4EC-4481-A655-C42F770210A6}"/>
          </ac:spMkLst>
        </pc:spChg>
        <pc:picChg chg="add mod">
          <ac:chgData name="Petty, Elizabeth D" userId="9ca630a8-920c-45cb-bd2e-44e2156d7f85" providerId="ADAL" clId="{A7055018-608F-431B-8826-B3820D0B0B47}" dt="2023-02-21T20:07:31.205" v="9"/>
          <ac:picMkLst>
            <pc:docMk/>
            <pc:sldMk cId="2895178023" sldId="257"/>
            <ac:picMk id="4" creationId="{0BF80CFC-DC08-4BE6-A0A0-760FBAEC6EC3}"/>
          </ac:picMkLst>
        </pc:picChg>
      </pc:sldChg>
      <pc:sldChg chg="modSp mod">
        <pc:chgData name="Petty, Elizabeth D" userId="9ca630a8-920c-45cb-bd2e-44e2156d7f85" providerId="ADAL" clId="{A7055018-608F-431B-8826-B3820D0B0B47}" dt="2023-02-21T20:05:16.415" v="0" actId="207"/>
        <pc:sldMkLst>
          <pc:docMk/>
          <pc:sldMk cId="3016976540" sldId="258"/>
        </pc:sldMkLst>
        <pc:graphicFrameChg chg="modGraphic">
          <ac:chgData name="Petty, Elizabeth D" userId="9ca630a8-920c-45cb-bd2e-44e2156d7f85" providerId="ADAL" clId="{A7055018-608F-431B-8826-B3820D0B0B47}" dt="2023-02-21T20:05:16.415" v="0" actId="207"/>
          <ac:graphicFrameMkLst>
            <pc:docMk/>
            <pc:sldMk cId="3016976540" sldId="258"/>
            <ac:graphicFrameMk id="7" creationId="{5E785641-B3B2-435B-B2AA-19FBA0F39919}"/>
          </ac:graphicFrameMkLst>
        </pc:graphicFrameChg>
      </pc:sldChg>
      <pc:sldChg chg="addSp modSp mod">
        <pc:chgData name="Petty, Elizabeth D" userId="9ca630a8-920c-45cb-bd2e-44e2156d7f85" providerId="ADAL" clId="{A7055018-608F-431B-8826-B3820D0B0B47}" dt="2023-02-22T14:51:41.674" v="32" actId="20577"/>
        <pc:sldMkLst>
          <pc:docMk/>
          <pc:sldMk cId="4122688723" sldId="259"/>
        </pc:sldMkLst>
        <pc:spChg chg="mod">
          <ac:chgData name="Petty, Elizabeth D" userId="9ca630a8-920c-45cb-bd2e-44e2156d7f85" providerId="ADAL" clId="{A7055018-608F-431B-8826-B3820D0B0B47}" dt="2023-02-22T14:51:41.674" v="32" actId="20577"/>
          <ac:spMkLst>
            <pc:docMk/>
            <pc:sldMk cId="4122688723" sldId="259"/>
            <ac:spMk id="3" creationId="{394D9A28-8AD1-46CC-A8E9-07D410605910}"/>
          </ac:spMkLst>
        </pc:spChg>
        <pc:picChg chg="add mod">
          <ac:chgData name="Petty, Elizabeth D" userId="9ca630a8-920c-45cb-bd2e-44e2156d7f85" providerId="ADAL" clId="{A7055018-608F-431B-8826-B3820D0B0B47}" dt="2023-02-21T20:07:33.503" v="10"/>
          <ac:picMkLst>
            <pc:docMk/>
            <pc:sldMk cId="4122688723" sldId="259"/>
            <ac:picMk id="4" creationId="{7C22D80C-8D9D-440A-9DE7-4EC4770AA895}"/>
          </ac:picMkLst>
        </pc:picChg>
      </pc:sldChg>
      <pc:sldChg chg="addSp modSp mod">
        <pc:chgData name="Petty, Elizabeth D" userId="9ca630a8-920c-45cb-bd2e-44e2156d7f85" providerId="ADAL" clId="{A7055018-608F-431B-8826-B3820D0B0B47}" dt="2023-02-22T14:51:30.759" v="21" actId="20577"/>
        <pc:sldMkLst>
          <pc:docMk/>
          <pc:sldMk cId="3507070973" sldId="261"/>
        </pc:sldMkLst>
        <pc:spChg chg="mod">
          <ac:chgData name="Petty, Elizabeth D" userId="9ca630a8-920c-45cb-bd2e-44e2156d7f85" providerId="ADAL" clId="{A7055018-608F-431B-8826-B3820D0B0B47}" dt="2023-02-22T14:51:30.759" v="21" actId="20577"/>
          <ac:spMkLst>
            <pc:docMk/>
            <pc:sldMk cId="3507070973" sldId="261"/>
            <ac:spMk id="3" creationId="{63EB4BC7-B57D-43A1-B247-4463EF66834E}"/>
          </ac:spMkLst>
        </pc:spChg>
        <pc:picChg chg="add mod">
          <ac:chgData name="Petty, Elizabeth D" userId="9ca630a8-920c-45cb-bd2e-44e2156d7f85" providerId="ADAL" clId="{A7055018-608F-431B-8826-B3820D0B0B47}" dt="2023-02-21T20:07:40.870" v="13"/>
          <ac:picMkLst>
            <pc:docMk/>
            <pc:sldMk cId="3507070973" sldId="261"/>
            <ac:picMk id="4" creationId="{1219E136-3746-48D0-B613-0DAED7A9FFAA}"/>
          </ac:picMkLst>
        </pc:picChg>
      </pc:sldChg>
      <pc:sldChg chg="addSp modSp mod">
        <pc:chgData name="Petty, Elizabeth D" userId="9ca630a8-920c-45cb-bd2e-44e2156d7f85" providerId="ADAL" clId="{A7055018-608F-431B-8826-B3820D0B0B47}" dt="2023-02-21T20:20:30.673" v="16" actId="20577"/>
        <pc:sldMkLst>
          <pc:docMk/>
          <pc:sldMk cId="1897288515" sldId="262"/>
        </pc:sldMkLst>
        <pc:spChg chg="mod">
          <ac:chgData name="Petty, Elizabeth D" userId="9ca630a8-920c-45cb-bd2e-44e2156d7f85" providerId="ADAL" clId="{A7055018-608F-431B-8826-B3820D0B0B47}" dt="2023-02-21T20:20:30.673" v="16" actId="20577"/>
          <ac:spMkLst>
            <pc:docMk/>
            <pc:sldMk cId="1897288515" sldId="262"/>
            <ac:spMk id="3" creationId="{361C28E9-F968-4B6F-A10E-51C286E28371}"/>
          </ac:spMkLst>
        </pc:spChg>
        <pc:picChg chg="add mod">
          <ac:chgData name="Petty, Elizabeth D" userId="9ca630a8-920c-45cb-bd2e-44e2156d7f85" providerId="ADAL" clId="{A7055018-608F-431B-8826-B3820D0B0B47}" dt="2023-02-21T20:07:42.775" v="14"/>
          <ac:picMkLst>
            <pc:docMk/>
            <pc:sldMk cId="1897288515" sldId="262"/>
            <ac:picMk id="4" creationId="{F33926F1-7DCC-4F40-A69B-2C24691DA184}"/>
          </ac:picMkLst>
        </pc:picChg>
      </pc:sldChg>
      <pc:sldChg chg="addSp modSp">
        <pc:chgData name="Petty, Elizabeth D" userId="9ca630a8-920c-45cb-bd2e-44e2156d7f85" providerId="ADAL" clId="{A7055018-608F-431B-8826-B3820D0B0B47}" dt="2023-02-21T20:07:44.653" v="15"/>
        <pc:sldMkLst>
          <pc:docMk/>
          <pc:sldMk cId="1927886823" sldId="263"/>
        </pc:sldMkLst>
        <pc:picChg chg="add mod">
          <ac:chgData name="Petty, Elizabeth D" userId="9ca630a8-920c-45cb-bd2e-44e2156d7f85" providerId="ADAL" clId="{A7055018-608F-431B-8826-B3820D0B0B47}" dt="2023-02-21T20:07:44.653" v="15"/>
          <ac:picMkLst>
            <pc:docMk/>
            <pc:sldMk cId="1927886823" sldId="263"/>
            <ac:picMk id="4" creationId="{DF2A2D05-23BD-43EC-A86F-C3E97A27B938}"/>
          </ac:picMkLst>
        </pc:picChg>
      </pc:sldChg>
      <pc:sldChg chg="addSp modSp mod">
        <pc:chgData name="Petty, Elizabeth D" userId="9ca630a8-920c-45cb-bd2e-44e2156d7f85" providerId="ADAL" clId="{A7055018-608F-431B-8826-B3820D0B0B47}" dt="2023-02-21T20:07:38.461" v="12" actId="1076"/>
        <pc:sldMkLst>
          <pc:docMk/>
          <pc:sldMk cId="3823452690" sldId="265"/>
        </pc:sldMkLst>
        <pc:picChg chg="add mod">
          <ac:chgData name="Petty, Elizabeth D" userId="9ca630a8-920c-45cb-bd2e-44e2156d7f85" providerId="ADAL" clId="{A7055018-608F-431B-8826-B3820D0B0B47}" dt="2023-02-21T20:07:38.461" v="12" actId="1076"/>
          <ac:picMkLst>
            <pc:docMk/>
            <pc:sldMk cId="3823452690" sldId="265"/>
            <ac:picMk id="4" creationId="{11AD7634-41B6-4552-AA7D-68EE34B5896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EFE9C-B898-40EC-B9DC-3639D4B18A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CDEEC4-1C69-4E11-AAB0-8CECCD3214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86ED12-B2CA-4B1A-BEE0-636ADA162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C68A-9321-439F-A9DA-A2AB060FD289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8CE1B-210E-4A9C-813D-418BCD484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7019C2-4F25-45BD-921E-2688DEA25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ECC26-16AF-473B-B42F-7AF86B4EA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353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59DEA-EB2B-46EE-B4DD-8DB5EE636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7436F7-B13E-4D4F-A0A3-C627CF9D1D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FDD8E-231C-4EB2-A245-E2DD235C6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C68A-9321-439F-A9DA-A2AB060FD289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11B940-3108-486C-9F77-287706A52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B714B-2E3B-45A9-9A70-15A112FAD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ECC26-16AF-473B-B42F-7AF86B4EA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199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1CA1FA-32CF-4072-838F-1A549FC687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C8AB5F-DDBE-46F1-9DC6-FE5F2F64E7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6B2CC0-218F-4804-BFC6-A57F1DB77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C68A-9321-439F-A9DA-A2AB060FD289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721049-2906-4E27-84AE-C725B7041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D4533-2FD8-464C-A212-7268943C5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ECC26-16AF-473B-B42F-7AF86B4EA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74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E36BA-F1B1-464E-AA75-60D26B0C9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44F65-D935-4703-ADE2-9E2612462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FEB63-8FDE-435B-9144-F9B7D63DC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C68A-9321-439F-A9DA-A2AB060FD289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029B8-AF98-47F8-9BF3-BBF37E281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5C102-BBBB-43E2-B68B-C10B7098E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ECC26-16AF-473B-B42F-7AF86B4EA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900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10C0C-D91B-4A9F-9D76-E2E831A47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31E88B-F07E-4BF2-8B24-A589C986D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3137F-89DB-4409-BAEE-EA3B2F339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C68A-9321-439F-A9DA-A2AB060FD289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6CEBD-9DED-4D3A-8AE9-FCB69EA0C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167D9-722F-4EF0-99F2-5702E892E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ECC26-16AF-473B-B42F-7AF86B4EA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0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2D93B-77D5-434A-9871-680ACA038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54449-A5D1-4A7E-BB95-C42F08F516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27BD92-ECC0-4A78-A86D-E7A804BC6C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B70A5-8F1D-4560-B663-7120341A3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C68A-9321-439F-A9DA-A2AB060FD289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5C77EA-8739-49CA-98F6-B1A0EDB1D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D0390-3DD1-4F5C-A199-D3DE27A1B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ECC26-16AF-473B-B42F-7AF86B4EA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537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D5125-691E-41CB-9E82-09891B8DC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D847D5-68E9-49BD-8CA6-669490752C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3B878-D10E-4B7C-8B3C-F41F08EB57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20F55F-0811-4017-8282-A54DE0387D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C93761-87A4-4E58-B1A2-3AB03EAF75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FF3341-7F86-4A38-B6B3-014DE9B5D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C68A-9321-439F-A9DA-A2AB060FD289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87B767-A1EE-43D7-9AFB-C3BF100BA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AE14A7-32B7-425C-9523-53A8F050C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ECC26-16AF-473B-B42F-7AF86B4EA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12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9BBEE-0E4C-428A-A0B9-CAF481233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62E056-0D02-4339-8365-2F82CB71C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C68A-9321-439F-A9DA-A2AB060FD289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FA6AD1-B438-4144-B5AE-0B4D8F960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AB71A3-F1D2-4397-852D-55F29179E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ECC26-16AF-473B-B42F-7AF86B4EA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394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DDCDE0-BC08-4999-91DA-BF4CC519C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C68A-9321-439F-A9DA-A2AB060FD289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F860BF-2A74-446C-9E21-74D59EFA3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E07896-7860-4EFD-B95D-DC4502A0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ECC26-16AF-473B-B42F-7AF86B4EA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30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30737-6FF6-4F90-8D18-3F646430D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DAF62-0681-4645-B839-8569E8362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F76CA3-883B-40FF-8ECF-2F07B67AF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45717D-FA0E-4091-A4E9-F2356531F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C68A-9321-439F-A9DA-A2AB060FD289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EC190-8AF5-4A4F-A6AD-425402687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C91FDF-74C1-4BEF-9DA1-3FA10980A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ECC26-16AF-473B-B42F-7AF86B4EA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963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E5DD0-57A9-43B9-B343-4C027F9AF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992275-6756-48E6-9349-06F1479B46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C1EEA2-642F-42E9-9508-119DCB530D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698CA1-DB43-4CC2-9126-C2BE3BCFE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C68A-9321-439F-A9DA-A2AB060FD289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3EA319-C289-4FAC-A163-93948E66B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2870E-6B75-4404-A651-3EB9C843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ECC26-16AF-473B-B42F-7AF86B4EA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356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749992-B70F-4785-87D2-F334D938C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643635-8DDA-4964-B3E7-68BEF7A73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AF76D-F25E-4739-9390-4CEB5CE026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2C68A-9321-439F-A9DA-A2AB060FD289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EC705-0F95-46E9-8C09-46EBB96BD0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AB9CF-7B6D-463E-B7F1-0D233A2053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ECC26-16AF-473B-B42F-7AF86B4EA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7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eople-equation.com/do-your-words-encourage-or-deflate/math-equation_chalkboard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eople-equation.com/do-your-words-encourage-or-deflate/math-equation_chalkboard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eople-equation.com/do-your-words-encourage-or-deflate/math-equation_chalkboard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eople-equation.com/do-your-words-encourage-or-deflate/math-equation_chalkboard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eople-equation.com/do-your-words-encourage-or-deflate/math-equation_chalkboard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eople-equation.com/do-your-words-encourage-or-deflate/math-equation_chalkboard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eople-equation.com/do-your-words-encourage-or-deflate/math-equation_chalkboard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8137A-E621-489A-BA5A-A0DE255E5C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/>
          <a:p>
            <a:r>
              <a:rPr lang="en-US"/>
              <a:t>Integrated Mathematics Information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FB678B-8C3E-4BBD-9E99-B28C5D57E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/>
          <a:p>
            <a:endParaRPr lang="en-US"/>
          </a:p>
          <a:p>
            <a:r>
              <a:rPr lang="en-US"/>
              <a:t>Meigs Middle Magnet School</a:t>
            </a:r>
          </a:p>
          <a:p>
            <a:r>
              <a:rPr lang="en-US"/>
              <a:t>2023-2024</a:t>
            </a:r>
          </a:p>
        </p:txBody>
      </p:sp>
      <p:pic>
        <p:nvPicPr>
          <p:cNvPr id="5" name="Picture 4" descr="A person writing on a chalkboard&#10;&#10;Description automatically generated">
            <a:extLst>
              <a:ext uri="{FF2B5EF4-FFF2-40B4-BE49-F238E27FC236}">
                <a16:creationId xmlns:a16="http://schemas.microsoft.com/office/drawing/2014/main" id="{E2EEE817-1A64-4A18-B790-6FD7B0484C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857299" y="4138835"/>
            <a:ext cx="2976362" cy="2237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222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F5410-A4EC-4481-A655-C42F77021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b">
            <a:normAutofit/>
          </a:bodyPr>
          <a:lstStyle/>
          <a:p>
            <a:r>
              <a:rPr lang="en-US"/>
              <a:t>What is Integrated Mathematics?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BFC1C-8111-4D47-92B9-F61AA4784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anchor="t">
            <a:normAutofit/>
          </a:bodyPr>
          <a:lstStyle/>
          <a:p>
            <a:r>
              <a:rPr lang="en-US" dirty="0"/>
              <a:t>Integrated Mathematics I, II, and III are high school credit courses that teach the traditional Algebra I, geometry, and Algebra II courses in an integrated fashion. Integrated Mathematics I is taught in seventh grade and in eighth grade at Meigs for students who have the desire to take the course and meet qualifications.</a:t>
            </a:r>
          </a:p>
        </p:txBody>
      </p:sp>
      <p:pic>
        <p:nvPicPr>
          <p:cNvPr id="4" name="Picture 3" descr="A person writing on a chalkboard&#10;&#10;Description automatically generated">
            <a:extLst>
              <a:ext uri="{FF2B5EF4-FFF2-40B4-BE49-F238E27FC236}">
                <a16:creationId xmlns:a16="http://schemas.microsoft.com/office/drawing/2014/main" id="{0BF80CFC-DC08-4BE6-A0A0-760FBAEC6E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857299" y="4138835"/>
            <a:ext cx="2976362" cy="2237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178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C4F25-4120-4F0D-AC7C-0D2947E66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Mathematics Course Projection Options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5E785641-B3B2-435B-B2AA-19FBA0F399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3182560"/>
              </p:ext>
            </p:extLst>
          </p:nvPr>
        </p:nvGraphicFramePr>
        <p:xfrm>
          <a:off x="753140" y="1438275"/>
          <a:ext cx="10515600" cy="504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6023">
                  <a:extLst>
                    <a:ext uri="{9D8B030D-6E8A-4147-A177-3AD203B41FA5}">
                      <a16:colId xmlns:a16="http://schemas.microsoft.com/office/drawing/2014/main" val="790880401"/>
                    </a:ext>
                  </a:extLst>
                </a:gridCol>
                <a:gridCol w="2892056">
                  <a:extLst>
                    <a:ext uri="{9D8B030D-6E8A-4147-A177-3AD203B41FA5}">
                      <a16:colId xmlns:a16="http://schemas.microsoft.com/office/drawing/2014/main" val="669706757"/>
                    </a:ext>
                  </a:extLst>
                </a:gridCol>
                <a:gridCol w="2987749">
                  <a:extLst>
                    <a:ext uri="{9D8B030D-6E8A-4147-A177-3AD203B41FA5}">
                      <a16:colId xmlns:a16="http://schemas.microsoft.com/office/drawing/2014/main" val="2260504509"/>
                    </a:ext>
                  </a:extLst>
                </a:gridCol>
                <a:gridCol w="3049772">
                  <a:extLst>
                    <a:ext uri="{9D8B030D-6E8A-4147-A177-3AD203B41FA5}">
                      <a16:colId xmlns:a16="http://schemas.microsoft.com/office/drawing/2014/main" val="22996514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Grade Level</a:t>
                      </a:r>
                    </a:p>
                  </a:txBody>
                  <a:tcPr>
                    <a:solidFill>
                      <a:srgbClr val="7E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Option 1</a:t>
                      </a:r>
                    </a:p>
                  </a:txBody>
                  <a:tcPr>
                    <a:solidFill>
                      <a:srgbClr val="7E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Option 2</a:t>
                      </a:r>
                    </a:p>
                  </a:txBody>
                  <a:tcPr>
                    <a:solidFill>
                      <a:srgbClr val="7E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Option 3</a:t>
                      </a:r>
                    </a:p>
                  </a:txBody>
                  <a:tcPr>
                    <a:solidFill>
                      <a:srgbClr val="7E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669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Grade 7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Honors Math 7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Honors Math 7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Honors Integrated Math I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963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Grade 8</a:t>
                      </a:r>
                    </a:p>
                  </a:txBody>
                  <a:tcPr>
                    <a:solidFill>
                      <a:srgbClr val="F5E9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Honors Math 8</a:t>
                      </a:r>
                    </a:p>
                  </a:txBody>
                  <a:tcPr>
                    <a:solidFill>
                      <a:srgbClr val="F5E9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Honors Integrated Math I</a:t>
                      </a:r>
                    </a:p>
                  </a:txBody>
                  <a:tcPr>
                    <a:solidFill>
                      <a:srgbClr val="F5E9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Honors Integrated Math II</a:t>
                      </a:r>
                    </a:p>
                  </a:txBody>
                  <a:tcPr>
                    <a:solidFill>
                      <a:srgbClr val="F5E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168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Grade 9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Honors Integrated Math I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Honors Integrated Math II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Honors Integrated Math III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061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Grade 10</a:t>
                      </a:r>
                    </a:p>
                  </a:txBody>
                  <a:tcPr>
                    <a:solidFill>
                      <a:srgbClr val="F5E9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Honors Integrated Math II</a:t>
                      </a:r>
                    </a:p>
                  </a:txBody>
                  <a:tcPr>
                    <a:solidFill>
                      <a:srgbClr val="F5E9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Honors Integrated Math III</a:t>
                      </a:r>
                    </a:p>
                  </a:txBody>
                  <a:tcPr>
                    <a:solidFill>
                      <a:srgbClr val="F5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Precalculus, DC Precalculus, A.P. Precalculus, A.P. Statistics, DC Statistics</a:t>
                      </a:r>
                    </a:p>
                  </a:txBody>
                  <a:tcPr>
                    <a:solidFill>
                      <a:srgbClr val="F5E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673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Grade 11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Honors Integrated Math III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Precalculus, DC Precalculus, A.P. Precalculus, A.P. Statistics, DC Statistics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Precalculus, DC Precalculus, A.P. Precalculus, A.P. Statistics, DC Statistics,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A.P. Calculus AB or BC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364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Grade 12</a:t>
                      </a:r>
                    </a:p>
                  </a:txBody>
                  <a:tcPr>
                    <a:solidFill>
                      <a:srgbClr val="F5E9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Precalculus, DC Precalculus, A.P. Precalculus, A.P. Statistics, DC Statistics, Mathematical Reasoning for Decision Making</a:t>
                      </a:r>
                    </a:p>
                  </a:txBody>
                  <a:tcPr>
                    <a:solidFill>
                      <a:srgbClr val="F5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Precalculus, DC Precalculus, A.P. Precalculus, A.P. Statistics, DC Statistics,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A.P. Calculus AB or BC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5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A.P. Statistics, DC Statistics,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A.P. Calculus AB or BC, Advanced Calculus, other course offerings as determined by school</a:t>
                      </a:r>
                    </a:p>
                  </a:txBody>
                  <a:tcPr>
                    <a:solidFill>
                      <a:srgbClr val="F5E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5754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976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2121E-5DEF-44FB-A39E-2746E1471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US"/>
              <a:t>Considerations for Course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D9A28-8AD1-46CC-A8E9-07D410605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1077"/>
            <a:ext cx="10651435" cy="2638633"/>
          </a:xfrm>
        </p:spPr>
        <p:txBody>
          <a:bodyPr anchor="ctr">
            <a:normAutofit/>
          </a:bodyPr>
          <a:lstStyle/>
          <a:p>
            <a:r>
              <a:rPr lang="en-US" dirty="0"/>
              <a:t>What is your interest and motivation related to mathematics?</a:t>
            </a:r>
          </a:p>
          <a:p>
            <a:r>
              <a:rPr lang="en-US" dirty="0"/>
              <a:t>What is your testing history (FAST </a:t>
            </a:r>
            <a:r>
              <a:rPr lang="en-US" dirty="0" err="1"/>
              <a:t>aMath</a:t>
            </a:r>
            <a:r>
              <a:rPr lang="en-US" dirty="0"/>
              <a:t> tests, TCAP math tests)?</a:t>
            </a:r>
          </a:p>
          <a:p>
            <a:r>
              <a:rPr lang="en-US" dirty="0"/>
              <a:t>What are your grades in mathematics?</a:t>
            </a:r>
          </a:p>
          <a:p>
            <a:r>
              <a:rPr lang="en-US" dirty="0"/>
              <a:t>What career path are you interested in pursuing?</a:t>
            </a:r>
          </a:p>
        </p:txBody>
      </p:sp>
      <p:pic>
        <p:nvPicPr>
          <p:cNvPr id="4" name="Picture 3" descr="A person writing on a chalkboard&#10;&#10;Description automatically generated">
            <a:extLst>
              <a:ext uri="{FF2B5EF4-FFF2-40B4-BE49-F238E27FC236}">
                <a16:creationId xmlns:a16="http://schemas.microsoft.com/office/drawing/2014/main" id="{7C22D80C-8D9D-440A-9DE7-4EC4770AA8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857299" y="4138835"/>
            <a:ext cx="2976362" cy="2237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688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44A20-A0B9-4543-A114-645FFFC97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for Course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FE8D2-45D5-4008-ACC3-397A8F3CE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your interest level and motivation related to mathematics?</a:t>
            </a:r>
          </a:p>
          <a:p>
            <a:pPr lvl="1"/>
            <a:r>
              <a:rPr lang="en-US" dirty="0"/>
              <a:t>Do you do your homework each night?</a:t>
            </a:r>
          </a:p>
          <a:p>
            <a:pPr lvl="1"/>
            <a:r>
              <a:rPr lang="en-US" dirty="0"/>
              <a:t>Do you want more of a challenge in mathematics?</a:t>
            </a:r>
          </a:p>
          <a:p>
            <a:pPr lvl="1"/>
            <a:r>
              <a:rPr lang="en-US" dirty="0"/>
              <a:t>Do you often find yourself asking why things work in mathematics?</a:t>
            </a:r>
          </a:p>
          <a:p>
            <a:pPr lvl="1"/>
            <a:r>
              <a:rPr lang="en-US" dirty="0"/>
              <a:t>Do you see connections among concepts you study in mathematics?</a:t>
            </a:r>
          </a:p>
          <a:p>
            <a:pPr lvl="1"/>
            <a:r>
              <a:rPr lang="en-US" dirty="0"/>
              <a:t>Do you see connections between mathematics and science?</a:t>
            </a:r>
          </a:p>
        </p:txBody>
      </p:sp>
      <p:pic>
        <p:nvPicPr>
          <p:cNvPr id="4" name="Picture 3" descr="A person writing on a chalkboard&#10;&#10;Description automatically generated">
            <a:extLst>
              <a:ext uri="{FF2B5EF4-FFF2-40B4-BE49-F238E27FC236}">
                <a16:creationId xmlns:a16="http://schemas.microsoft.com/office/drawing/2014/main" id="{11AD7634-41B6-4552-AA7D-68EE34B589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870551" y="4390626"/>
            <a:ext cx="2976362" cy="2237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452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D73F9-792B-433B-91C0-40C24B7BD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for Course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B4BC7-B57D-43A1-B247-4463EF668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your testing history (FAST </a:t>
            </a:r>
            <a:r>
              <a:rPr lang="en-US" dirty="0" err="1"/>
              <a:t>aMath</a:t>
            </a:r>
            <a:r>
              <a:rPr lang="en-US" dirty="0"/>
              <a:t> tests, TCAP)?</a:t>
            </a:r>
          </a:p>
          <a:p>
            <a:pPr lvl="1"/>
            <a:r>
              <a:rPr lang="en-US" dirty="0"/>
              <a:t>Have you performed well on the FAST </a:t>
            </a:r>
            <a:r>
              <a:rPr lang="en-US" dirty="0" err="1"/>
              <a:t>aMath</a:t>
            </a:r>
            <a:r>
              <a:rPr lang="en-US" dirty="0"/>
              <a:t> tests?</a:t>
            </a:r>
          </a:p>
          <a:p>
            <a:pPr lvl="1"/>
            <a:r>
              <a:rPr lang="en-US" dirty="0"/>
              <a:t>Have you typically performed well on the TCAP math test?</a:t>
            </a:r>
          </a:p>
        </p:txBody>
      </p:sp>
      <p:pic>
        <p:nvPicPr>
          <p:cNvPr id="4" name="Picture 3" descr="A person writing on a chalkboard&#10;&#10;Description automatically generated">
            <a:extLst>
              <a:ext uri="{FF2B5EF4-FFF2-40B4-BE49-F238E27FC236}">
                <a16:creationId xmlns:a16="http://schemas.microsoft.com/office/drawing/2014/main" id="{1219E136-3746-48D0-B613-0DAED7A9FF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857299" y="4138835"/>
            <a:ext cx="2976362" cy="2237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070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F5618-D335-450A-91C5-D045B1BF3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for Course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C28E9-F968-4B6F-A10E-51C286E28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your grades in mathematics?</a:t>
            </a:r>
          </a:p>
          <a:p>
            <a:pPr lvl="1"/>
            <a:r>
              <a:rPr lang="en-US" dirty="0"/>
              <a:t>Do you do well on classroom assessments in mathematics?</a:t>
            </a:r>
          </a:p>
          <a:p>
            <a:pPr lvl="1"/>
            <a:r>
              <a:rPr lang="en-US" dirty="0"/>
              <a:t>Do you complete your homework each night?</a:t>
            </a:r>
          </a:p>
          <a:p>
            <a:pPr lvl="1"/>
            <a:r>
              <a:rPr lang="en-US" dirty="0"/>
              <a:t>Do you </a:t>
            </a:r>
            <a:r>
              <a:rPr lang="en-US"/>
              <a:t>take time </a:t>
            </a:r>
            <a:r>
              <a:rPr lang="en-US" dirty="0"/>
              <a:t>to study (reviewing notes, reworking problems) before classroom assessments?</a:t>
            </a:r>
          </a:p>
        </p:txBody>
      </p:sp>
      <p:pic>
        <p:nvPicPr>
          <p:cNvPr id="4" name="Picture 3" descr="A person writing on a chalkboard&#10;&#10;Description automatically generated">
            <a:extLst>
              <a:ext uri="{FF2B5EF4-FFF2-40B4-BE49-F238E27FC236}">
                <a16:creationId xmlns:a16="http://schemas.microsoft.com/office/drawing/2014/main" id="{F33926F1-7DCC-4F40-A69B-2C24691DA1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857299" y="4138835"/>
            <a:ext cx="2976362" cy="2237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288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F6BB5-CF5B-4A21-A746-8E18F94AA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for Course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7DDA9-6849-4919-BCC3-ABB07DA2D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career path are you interested in pursuing?</a:t>
            </a:r>
          </a:p>
          <a:p>
            <a:pPr lvl="1"/>
            <a:r>
              <a:rPr lang="en-US" dirty="0"/>
              <a:t>Are you interested in a career in a STEM-related field (science, technology, engineering, or mathematics)?</a:t>
            </a:r>
          </a:p>
          <a:p>
            <a:pPr lvl="1"/>
            <a:r>
              <a:rPr lang="en-US" dirty="0"/>
              <a:t>Will your anticipated college program require extensive study in mathematics and/or science?</a:t>
            </a:r>
          </a:p>
          <a:p>
            <a:pPr lvl="1"/>
            <a:endParaRPr lang="en-US" dirty="0"/>
          </a:p>
        </p:txBody>
      </p:sp>
      <p:pic>
        <p:nvPicPr>
          <p:cNvPr id="4" name="Picture 3" descr="A person writing on a chalkboard&#10;&#10;Description automatically generated">
            <a:extLst>
              <a:ext uri="{FF2B5EF4-FFF2-40B4-BE49-F238E27FC236}">
                <a16:creationId xmlns:a16="http://schemas.microsoft.com/office/drawing/2014/main" id="{DF2A2D05-23BD-43EC-A86F-C3E97A27B9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857299" y="4138835"/>
            <a:ext cx="2976362" cy="2237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886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C9E40-BEC9-4864-B8A8-BA6660F85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for Course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F58E7-6BFC-4108-ADA9-3F9A309BA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answered “yes” to all questions on the previous four slides, then Integrated Math I </a:t>
            </a:r>
            <a:r>
              <a:rPr lang="en-US" i="1" dirty="0"/>
              <a:t>may</a:t>
            </a:r>
            <a:r>
              <a:rPr lang="en-US" dirty="0"/>
              <a:t> be the best option for you.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Note: Successful completion of Integrated Math I as a seventh grader puts students on a track to complete </a:t>
            </a:r>
            <a:r>
              <a:rPr lang="en-US" i="1" dirty="0"/>
              <a:t>at least two</a:t>
            </a:r>
            <a:r>
              <a:rPr lang="en-US" dirty="0"/>
              <a:t> college-level math courses in high school. Successful completion of Integrated Math I as an eighth grader puts students on a track to complete </a:t>
            </a:r>
            <a:r>
              <a:rPr lang="en-US" i="1" dirty="0"/>
              <a:t>at least one</a:t>
            </a:r>
            <a:r>
              <a:rPr lang="en-US" dirty="0"/>
              <a:t> college-level math course in high school. (See slide #3 for possible course options.)</a:t>
            </a:r>
          </a:p>
        </p:txBody>
      </p:sp>
    </p:spTree>
    <p:extLst>
      <p:ext uri="{BB962C8B-B14F-4D97-AF65-F5344CB8AC3E}">
        <p14:creationId xmlns:p14="http://schemas.microsoft.com/office/powerpoint/2010/main" val="385188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625</Words>
  <Application>Microsoft Office PowerPoint</Application>
  <PresentationFormat>Widescreen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Integrated Mathematics Information</vt:lpstr>
      <vt:lpstr>What is Integrated Mathematics? </vt:lpstr>
      <vt:lpstr>Mathematics Course Projection Options</vt:lpstr>
      <vt:lpstr>Considerations for Course Options</vt:lpstr>
      <vt:lpstr>Considerations for Course Options</vt:lpstr>
      <vt:lpstr>Consideration for Course Options</vt:lpstr>
      <vt:lpstr>Considerations for Course Options</vt:lpstr>
      <vt:lpstr>Considerations for Course Options</vt:lpstr>
      <vt:lpstr>Considerations for Course Options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Mathematics Information</dc:title>
  <dc:creator>Petty, Elizabeth D</dc:creator>
  <cp:lastModifiedBy>Petty, Elizabeth D</cp:lastModifiedBy>
  <cp:revision>4</cp:revision>
  <cp:lastPrinted>2023-02-21T20:04:33Z</cp:lastPrinted>
  <dcterms:created xsi:type="dcterms:W3CDTF">2023-02-21T17:33:34Z</dcterms:created>
  <dcterms:modified xsi:type="dcterms:W3CDTF">2023-03-23T18:35:42Z</dcterms:modified>
</cp:coreProperties>
</file>